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3" r:id="rId4"/>
    <p:sldId id="269" r:id="rId5"/>
    <p:sldId id="273" r:id="rId6"/>
    <p:sldId id="284" r:id="rId7"/>
    <p:sldId id="270" r:id="rId8"/>
    <p:sldId id="285" r:id="rId9"/>
    <p:sldId id="291" r:id="rId10"/>
    <p:sldId id="288" r:id="rId11"/>
    <p:sldId id="271" r:id="rId12"/>
    <p:sldId id="274" r:id="rId13"/>
    <p:sldId id="272" r:id="rId14"/>
    <p:sldId id="289" r:id="rId15"/>
    <p:sldId id="275" r:id="rId16"/>
    <p:sldId id="276" r:id="rId17"/>
    <p:sldId id="277" r:id="rId18"/>
    <p:sldId id="278" r:id="rId19"/>
    <p:sldId id="290" r:id="rId20"/>
    <p:sldId id="280" r:id="rId21"/>
    <p:sldId id="279" r:id="rId22"/>
    <p:sldId id="286" r:id="rId23"/>
    <p:sldId id="28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9" autoAdjust="0"/>
  </p:normalViewPr>
  <p:slideViewPr>
    <p:cSldViewPr snapToGrid="0">
      <p:cViewPr>
        <p:scale>
          <a:sx n="100" d="100"/>
          <a:sy n="100" d="100"/>
        </p:scale>
        <p:origin x="300" y="-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10:10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10:10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10:10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10:10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10:10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10:10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10:10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Területalkalmassági elemzések 2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lobalwindatlas.info/en/download/gis-fil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Területalkalmassági elemzések 2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Térinformatika az energiatervezésben</a:t>
            </a:r>
          </a:p>
          <a:p>
            <a:r>
              <a:rPr lang="hu-HU" noProof="0"/>
              <a:t>2026.03.24.</a:t>
            </a:r>
            <a:endParaRPr lang="hu-HU" noProof="0" dirty="0"/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A83FD-D877-BC45-B225-B93858E9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4D77EA-2A0B-B92B-9EBB-CCEDBFED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Növekvő puffergyűrűk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B13BEF-DF2E-3E29-80C1-22656B1D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40309" cy="4754563"/>
          </a:xfrm>
        </p:spPr>
        <p:txBody>
          <a:bodyPr/>
          <a:lstStyle/>
          <a:p>
            <a:r>
              <a:rPr lang="hu-HU" dirty="0"/>
              <a:t>meglátásod szerint mekkora védőtávolságot érdemes hagyni a tájvédelmi körzetek körül?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válogassuk le azokat a puffereket, amelyek az általunk választott védőtávolságot jelzik</a:t>
            </a:r>
          </a:p>
          <a:p>
            <a:pPr lvl="1"/>
            <a:r>
              <a:rPr lang="hu-HU" dirty="0"/>
              <a:t>mentsük új </a:t>
            </a:r>
            <a:r>
              <a:rPr lang="hu-HU" dirty="0" err="1"/>
              <a:t>shapefájlba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5D4789-6A0A-B625-2E49-0D20EDC7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D3098E9-64AB-EE24-EAF2-E5E53CC75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09" y="1502062"/>
            <a:ext cx="5029051" cy="4533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7C8BF0C-6880-CEA3-7A2E-1BA684771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157" y="3983758"/>
            <a:ext cx="2482915" cy="2052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563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C3DC2F-C353-E5BB-2335-48460282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Poligonok összevonása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AB64E6-AE28-ACBE-F6AF-63450CCA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941618" cy="4754563"/>
          </a:xfrm>
        </p:spPr>
        <p:txBody>
          <a:bodyPr/>
          <a:lstStyle/>
          <a:p>
            <a:r>
              <a:rPr lang="hu-HU" dirty="0"/>
              <a:t>Data Management &gt; General &gt; </a:t>
            </a:r>
            <a:r>
              <a:rPr lang="hu-HU" dirty="0" err="1"/>
              <a:t>Merge</a:t>
            </a:r>
            <a:endParaRPr lang="hu-HU" dirty="0"/>
          </a:p>
          <a:p>
            <a:r>
              <a:rPr lang="hu-HU" dirty="0"/>
              <a:t>Data Management &gt; </a:t>
            </a:r>
            <a:r>
              <a:rPr lang="hu-HU" dirty="0" err="1"/>
              <a:t>Generalization</a:t>
            </a:r>
            <a:r>
              <a:rPr lang="hu-HU" dirty="0"/>
              <a:t> &gt; </a:t>
            </a:r>
            <a:r>
              <a:rPr lang="hu-HU" dirty="0" err="1"/>
              <a:t>Dissolve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vonjuk össze egy rétegbe a kizárt területeket</a:t>
            </a:r>
          </a:p>
          <a:p>
            <a:pPr lvl="1"/>
            <a:r>
              <a:rPr lang="hu-HU" dirty="0"/>
              <a:t>az utolsó, </a:t>
            </a:r>
            <a:r>
              <a:rPr lang="hu-HU" dirty="0" err="1"/>
              <a:t>Id</a:t>
            </a:r>
            <a:r>
              <a:rPr lang="hu-HU" dirty="0"/>
              <a:t> nevű mező kivételével töröljük az összeset</a:t>
            </a:r>
          </a:p>
          <a:p>
            <a:pPr lvl="1"/>
            <a:r>
              <a:rPr lang="hu-HU" dirty="0"/>
              <a:t>majd az összes poligont olvasszuk egybe (</a:t>
            </a:r>
            <a:r>
              <a:rPr lang="hu-HU" dirty="0" err="1"/>
              <a:t>Dissolve_Field</a:t>
            </a:r>
            <a:r>
              <a:rPr lang="hu-HU" dirty="0"/>
              <a:t>(s) üres)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AA020F-D87D-4C64-82A6-53C28904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A2FD11F-7981-13EF-4378-3C07068D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8" y="1459915"/>
            <a:ext cx="7235969" cy="4678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FA89BFF-65F0-70C8-F622-FC66797E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04" y="3013364"/>
            <a:ext cx="2517764" cy="2910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6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CED573-3885-1E8C-EC96-D284C5F1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Mintaraszter létrehozása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E1FAA4-1472-0CC2-E679-EAF159AB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96872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Creation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Constant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olvassuk be a </a:t>
            </a:r>
            <a:r>
              <a:rPr lang="hu-HU" dirty="0" err="1"/>
              <a:t>vizsgalati_terulet.shp</a:t>
            </a:r>
            <a:r>
              <a:rPr lang="hu-HU" dirty="0"/>
              <a:t> fájlt</a:t>
            </a:r>
          </a:p>
          <a:p>
            <a:pPr lvl="1"/>
            <a:r>
              <a:rPr lang="hu-HU" dirty="0"/>
              <a:t>hozzunk létre a vizsgálati területre 500 méteres felbontásban konstans 0 értéket tartalmazó rasztert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379320-9252-5A33-EA5D-D64A7121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3EE7B4E-AE51-924C-67E4-336564A9BB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072" y="1422400"/>
            <a:ext cx="5081867" cy="4673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02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4DA687-6DAC-75F5-2439-295A6BAA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Távolságszámítás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8D81EA-07BE-51AF-460A-F0657AF7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862735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Distance</a:t>
            </a:r>
            <a:r>
              <a:rPr lang="hu-HU" dirty="0"/>
              <a:t> &gt; </a:t>
            </a:r>
            <a:r>
              <a:rPr lang="hu-HU" dirty="0" err="1"/>
              <a:t>Euclidean</a:t>
            </a:r>
            <a:r>
              <a:rPr lang="hu-HU" dirty="0"/>
              <a:t> </a:t>
            </a:r>
            <a:r>
              <a:rPr lang="hu-HU" dirty="0" err="1"/>
              <a:t>Distance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számoljuk ki az előbbi mintaraszter cellakiosztásában minden cella </a:t>
            </a:r>
            <a:r>
              <a:rPr lang="hu-HU" dirty="0" err="1"/>
              <a:t>euklidészi</a:t>
            </a:r>
            <a:r>
              <a:rPr lang="hu-HU" dirty="0"/>
              <a:t> távolságát a villanyvezetékektől</a:t>
            </a:r>
          </a:p>
          <a:p>
            <a:pPr lvl="1"/>
            <a:r>
              <a:rPr lang="hu-HU" dirty="0"/>
              <a:t>az összes villanyvezetéket használjuk, ne csak a nagyfeszültségűeket</a:t>
            </a:r>
          </a:p>
          <a:p>
            <a:pPr lvl="1"/>
            <a:r>
              <a:rPr lang="hu-HU" dirty="0"/>
              <a:t>(ha volt kijelölés, szüntessük meg)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0AD834-4B52-DDC0-B6B9-605C1A7A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0EEBF17-9377-1664-4DE2-05FBDC02C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935" y="1423554"/>
            <a:ext cx="6357661" cy="4684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054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B8A0-00C4-41C3-95EA-B6204353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564D470-C5DE-FE66-26CB-3D4D50721E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45" y="1422400"/>
            <a:ext cx="6320452" cy="4686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0C77F0F-71EC-EC43-9A74-BB2A8A4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Távolságszámítás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026581-EC37-97C5-D5B1-E80E8214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89994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ugyanígy számoljunk távolságot a védett természeti területektől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1FBD9A-DEF6-00DF-A9A4-AFEDF9DE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3995B20-7929-EE4A-9C11-ACD7B65D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375" y="3638549"/>
            <a:ext cx="2365862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086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099B42E1-DEA3-1E0B-FE81-D2E727991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855" y="1496291"/>
            <a:ext cx="3628848" cy="4592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4452A55-D0CA-BB2B-12CC-307ACCD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Kategorizálás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94871F-B78F-3061-FE29-F6F62C3B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806537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Slice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számoljuk ki az infrastrukturális </a:t>
            </a:r>
            <a:r>
              <a:rPr lang="hu-HU" dirty="0" err="1"/>
              <a:t>ellátottságot</a:t>
            </a:r>
            <a:r>
              <a:rPr lang="hu-HU" dirty="0"/>
              <a:t> úgy, hogy a villanyvezetékektől vett távolságot 5 egyenlő intervallumba osztjuk</a:t>
            </a:r>
          </a:p>
          <a:p>
            <a:pPr lvl="1"/>
            <a:r>
              <a:rPr lang="hu-HU" dirty="0"/>
              <a:t>hasonlóképpen képezzük a természet zavarásának 5 kategóriáját is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A1AA37-E10B-69F2-C6F9-33E630FF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14:56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9746F1-DD5E-07CE-741C-37C687D112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737" y="1496291"/>
            <a:ext cx="3628848" cy="4592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B188913-EBBE-991E-EFDD-47145A425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458" y="3314700"/>
            <a:ext cx="2599001" cy="2662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93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28389E-69C4-0E14-8A74-44C09140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Szélenergia-sűrűség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4D8C9-2A6D-3E2C-D731-ADDB80B8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58912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le a Global </a:t>
            </a:r>
            <a:r>
              <a:rPr lang="hu-HU" dirty="0" err="1"/>
              <a:t>Wind</a:t>
            </a:r>
            <a:r>
              <a:rPr lang="hu-HU" dirty="0"/>
              <a:t> Atlasról (</a:t>
            </a:r>
            <a:r>
              <a:rPr lang="hu-HU" dirty="0">
                <a:hlinkClick r:id="rId2"/>
              </a:rPr>
              <a:t>https://globalwindatlas.info/en/download/gis-files</a:t>
            </a:r>
            <a:r>
              <a:rPr lang="hu-HU" dirty="0"/>
              <a:t>) a 100 méteres magasságban mért átlagos szélenergia-sűrűséget</a:t>
            </a:r>
          </a:p>
          <a:p>
            <a:pPr lvl="1"/>
            <a:r>
              <a:rPr lang="hu-HU" dirty="0"/>
              <a:t>töltsük be a letöltött </a:t>
            </a:r>
            <a:r>
              <a:rPr lang="hu-HU" dirty="0" err="1"/>
              <a:t>geoTiff</a:t>
            </a:r>
            <a:r>
              <a:rPr lang="hu-HU" dirty="0"/>
              <a:t>-rasztert</a:t>
            </a:r>
          </a:p>
          <a:p>
            <a:r>
              <a:rPr lang="hu-HU" dirty="0"/>
              <a:t>mértékegység: W/m</a:t>
            </a:r>
            <a:r>
              <a:rPr lang="hu-HU" baseline="30000" dirty="0"/>
              <a:t>2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7C6486-5084-BB83-F558-8E8AF670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C605B33-7858-CE26-0CDB-BB4A2F4B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22" y="1530762"/>
            <a:ext cx="6608814" cy="4568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09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C5A0D7-CAF1-E34C-D961-B52A4F43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Átvetítés és </a:t>
            </a:r>
            <a:r>
              <a:rPr lang="hu-HU" dirty="0" err="1"/>
              <a:t>újramintavételezés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699CAE-4144-1448-F918-9F297F68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21923" cy="4754563"/>
          </a:xfrm>
        </p:spPr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&gt; Project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bilineáris</a:t>
            </a:r>
            <a:r>
              <a:rPr lang="hu-HU" dirty="0"/>
              <a:t> interpolációs </a:t>
            </a:r>
            <a:r>
              <a:rPr lang="hu-HU" dirty="0" err="1"/>
              <a:t>újramintavételezést</a:t>
            </a:r>
            <a:r>
              <a:rPr lang="hu-HU" dirty="0"/>
              <a:t> használva</a:t>
            </a:r>
          </a:p>
          <a:p>
            <a:pPr lvl="1"/>
            <a:r>
              <a:rPr lang="hu-HU" dirty="0"/>
              <a:t>vetítsük át az energiasűrűség-rasztert</a:t>
            </a:r>
          </a:p>
          <a:p>
            <a:pPr lvl="1"/>
            <a:r>
              <a:rPr lang="hu-HU" dirty="0"/>
              <a:t>a mintaraszter cellakiosztásába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9B03E5-AEE8-A092-0A2F-6B4D03F8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A85E25A-C09F-6E5A-60B0-053E3CA7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123" y="1475509"/>
            <a:ext cx="7733139" cy="4601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652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368420-17E2-C33F-2FDB-CFEA95A9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Potenciálszámítás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5BB67B-F0E1-2FA9-2802-4F0EF3CBB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5588249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Map Algebra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egy </a:t>
            </a:r>
            <a:r>
              <a:rPr lang="hu-HU" dirty="0" err="1"/>
              <a:t>maszkolt</a:t>
            </a:r>
            <a:r>
              <a:rPr lang="hu-HU" dirty="0"/>
              <a:t> rasztert, amely csak a kedvező infrastruktúra-ellátottságú (1-es és 2-es kategória) és a természetet alig zavaró (4-es és 5-ös kategória) területeken tartalmazza a szélenergia-sűrűséget</a:t>
            </a:r>
          </a:p>
          <a:p>
            <a:pPr lvl="1"/>
            <a:r>
              <a:rPr lang="hu-HU" dirty="0"/>
              <a:t>máshol legyen ismeretlen a cellaérték</a:t>
            </a:r>
          </a:p>
          <a:p>
            <a:pPr lvl="2"/>
            <a:endParaRPr lang="hu-HU" dirty="0"/>
          </a:p>
          <a:p>
            <a:pPr lvl="2"/>
            <a:r>
              <a:rPr lang="hu-HU" dirty="0"/>
              <a:t>Con(("</a:t>
            </a:r>
            <a:r>
              <a:rPr lang="hu-HU" dirty="0" err="1"/>
              <a:t>infrastrukturalis_ellatottsag.tif</a:t>
            </a:r>
            <a:r>
              <a:rPr lang="hu-HU" dirty="0"/>
              <a:t>" &lt;= 2) &amp; ("</a:t>
            </a:r>
            <a:r>
              <a:rPr lang="hu-HU" dirty="0" err="1"/>
              <a:t>termeszet_zavarasa.tif</a:t>
            </a:r>
            <a:r>
              <a:rPr lang="hu-HU" dirty="0"/>
              <a:t>" &gt;= 4),"</a:t>
            </a:r>
            <a:r>
              <a:rPr lang="hu-HU" dirty="0" err="1"/>
              <a:t>energiasuruseg.tif</a:t>
            </a:r>
            <a:r>
              <a:rPr lang="hu-HU" dirty="0"/>
              <a:t>")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C033E8-1F49-9C65-E17E-F8D676A7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FE51C98-FF51-0AAD-24AF-B4781EC95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439" y="1485967"/>
            <a:ext cx="5588250" cy="4604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786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F6DDE-0ABC-2BCC-CA94-978805C42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FB9D57-D5C0-EFFA-84F8-782CBA2B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Potenciálszámítás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D14A7E-E17D-B750-B3C7-96E8564E8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5588249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Map Algebra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egy </a:t>
            </a:r>
            <a:r>
              <a:rPr lang="hu-HU" dirty="0" err="1"/>
              <a:t>maszkolt</a:t>
            </a:r>
            <a:r>
              <a:rPr lang="hu-HU" dirty="0"/>
              <a:t> rasztert, amely csak a kedvező infrastruktúra-ellátottságú (1-es és 2-es kategória) és a természetet alig zavaró (4-es és 5-ös kategória) területeken tartalmazza a szélenergia-sűrűséget</a:t>
            </a:r>
          </a:p>
          <a:p>
            <a:pPr lvl="1"/>
            <a:r>
              <a:rPr lang="hu-HU" dirty="0"/>
              <a:t>máshol legyen ismeretlen a cellaérték</a:t>
            </a:r>
          </a:p>
          <a:p>
            <a:pPr lvl="2"/>
            <a:endParaRPr lang="hu-HU" dirty="0"/>
          </a:p>
          <a:p>
            <a:pPr lvl="2"/>
            <a:r>
              <a:rPr lang="hu-HU" dirty="0"/>
              <a:t>Con(("</a:t>
            </a:r>
            <a:r>
              <a:rPr lang="hu-HU" dirty="0" err="1"/>
              <a:t>infrastrukturalis_ellatottsag.tif</a:t>
            </a:r>
            <a:r>
              <a:rPr lang="hu-HU" dirty="0"/>
              <a:t>" &lt;= 2) &amp; ("</a:t>
            </a:r>
            <a:r>
              <a:rPr lang="hu-HU" dirty="0" err="1"/>
              <a:t>termeszet_zavarasa.tif</a:t>
            </a:r>
            <a:r>
              <a:rPr lang="hu-HU" dirty="0"/>
              <a:t>" &gt;= 4),"</a:t>
            </a:r>
            <a:r>
              <a:rPr lang="hu-HU" dirty="0" err="1"/>
              <a:t>energiasuruseg.tif</a:t>
            </a:r>
            <a:r>
              <a:rPr lang="hu-HU" dirty="0"/>
              <a:t>")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CEFBD2-21CE-6821-3384-19B68147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84FA4B0-2DCC-E8BE-D00B-17C662F9F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439" y="1485967"/>
            <a:ext cx="5588250" cy="4604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7D3ACF6-5C26-1F72-5767-3D585DD6F42D}"/>
              </a:ext>
            </a:extLst>
          </p:cNvPr>
          <p:cNvSpPr/>
          <p:nvPr/>
        </p:nvSpPr>
        <p:spPr>
          <a:xfrm rot="1225821">
            <a:off x="3688383" y="2586430"/>
            <a:ext cx="803643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használhattuk volna az </a:t>
            </a:r>
            <a:r>
              <a:rPr lang="hu-HU" sz="28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Extract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28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28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Mask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eszközt is –</a:t>
            </a:r>
          </a:p>
        </p:txBody>
      </p:sp>
    </p:spTree>
    <p:extLst>
      <p:ext uri="{BB962C8B-B14F-4D97-AF65-F5344CB8AC3E}">
        <p14:creationId xmlns:p14="http://schemas.microsoft.com/office/powerpoint/2010/main" val="34402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11DB2-BC32-F190-20F6-A60E6618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Könnyített térségek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E05729-7AD1-8558-46A6-CA1BA08A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88327" cy="47545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RENewLand</a:t>
            </a:r>
            <a:r>
              <a:rPr lang="hu-HU" dirty="0"/>
              <a:t>-projekt lépéseit ismételjük meg</a:t>
            </a:r>
          </a:p>
          <a:p>
            <a:pPr lvl="1"/>
            <a:r>
              <a:rPr lang="hu-HU" dirty="0"/>
              <a:t>nagyon lebutítva</a:t>
            </a:r>
          </a:p>
          <a:p>
            <a:pPr lvl="1"/>
            <a:r>
              <a:rPr lang="hu-HU" dirty="0"/>
              <a:t>EU-s megújulóenergia-irányelv</a:t>
            </a:r>
          </a:p>
          <a:p>
            <a:pPr lvl="1"/>
            <a:r>
              <a:rPr lang="hu-HU" dirty="0"/>
              <a:t>nap- és a szélenergia hasznosításának felgyorsítása</a:t>
            </a:r>
          </a:p>
          <a:p>
            <a:pPr lvl="1"/>
            <a:r>
              <a:rPr lang="hu-HU" dirty="0"/>
              <a:t>telepítésre javasolt területek kijelölése</a:t>
            </a:r>
          </a:p>
          <a:p>
            <a:pPr lvl="1"/>
            <a:r>
              <a:rPr lang="hu-HU" dirty="0"/>
              <a:t>ahol egyszerűbb lesz a telepítés (</a:t>
            </a:r>
            <a:r>
              <a:rPr lang="hu-HU" dirty="0">
                <a:sym typeface="Wingdings" panose="05000000000000000000" pitchFamily="2" charset="2"/>
              </a:rPr>
              <a:t> "könnyített térségek")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DFE3CF-C192-566E-72EA-186C61DD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 descr="A képen kültéri, ég, fű, szélmalo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FAE6514-53BF-7BFC-9BE6-76F6EA73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842" y="1422399"/>
            <a:ext cx="7533807" cy="4654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628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BF6B2C-ACE6-23FB-9DF2-BF6238D5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Kizárt területek </a:t>
            </a:r>
            <a:r>
              <a:rPr lang="hu-HU" dirty="0" err="1"/>
              <a:t>raszterizálása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C3691F-E062-093D-266F-5634F1AA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4419600" cy="4754563"/>
          </a:xfrm>
        </p:spPr>
        <p:txBody>
          <a:bodyPr/>
          <a:lstStyle/>
          <a:p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Polygon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raszterizáljuk</a:t>
            </a:r>
            <a:r>
              <a:rPr lang="hu-HU" dirty="0"/>
              <a:t> az (összevont) kizárt területeket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BE5C75-BA77-EFA7-F3BA-093D7923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F187FD0-3FB1-CE3B-5EF6-C601A3F07B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422399"/>
            <a:ext cx="6743933" cy="4666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C3B4BBE-2B60-72C0-72C7-A5330125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325091"/>
            <a:ext cx="2892135" cy="2702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334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F0D78C-63AD-477C-EA93-003E065E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Kizárt területek lemaszkolása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07F116-A924-A969-F6AC-4218CF2C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87718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Map Algebra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maszkoljuk</a:t>
            </a:r>
            <a:r>
              <a:rPr lang="hu-HU" dirty="0"/>
              <a:t> le a kizárt területeket</a:t>
            </a:r>
          </a:p>
          <a:p>
            <a:pPr lvl="1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r>
              <a:rPr lang="hu-HU" dirty="0"/>
              <a:t>Con(</a:t>
            </a:r>
            <a:r>
              <a:rPr lang="hu-HU" dirty="0" err="1"/>
              <a:t>IsNull</a:t>
            </a:r>
            <a:r>
              <a:rPr lang="hu-HU" dirty="0"/>
              <a:t>("</a:t>
            </a:r>
            <a:r>
              <a:rPr lang="hu-HU" dirty="0" err="1"/>
              <a:t>kizart_terulet_raszter.tif</a:t>
            </a:r>
            <a:r>
              <a:rPr lang="hu-HU" dirty="0"/>
              <a:t>"),"</a:t>
            </a:r>
            <a:r>
              <a:rPr lang="hu-HU" dirty="0" err="1"/>
              <a:t>energiasuruseg_maszkolt.tif</a:t>
            </a:r>
            <a:r>
              <a:rPr lang="hu-HU" dirty="0"/>
              <a:t>")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4FC194-0744-F7C1-FD7D-F84EF862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612DB52-5F6F-F1FB-16A0-2AF57D7B2B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918" y="1469779"/>
            <a:ext cx="5570763" cy="4608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028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1D4C35-40DD-B111-BD23-2C634C9C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Településenkénti</a:t>
            </a:r>
            <a:r>
              <a:rPr lang="hu-HU" dirty="0"/>
              <a:t> statisztika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1B91DD-8520-1AC5-1C68-99DBA769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47064" cy="4754563"/>
          </a:xfrm>
        </p:spPr>
        <p:txBody>
          <a:bodyPr/>
          <a:lstStyle/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Zonal</a:t>
            </a:r>
            <a:r>
              <a:rPr lang="hu-HU" dirty="0"/>
              <a:t> &gt; </a:t>
            </a:r>
            <a:r>
              <a:rPr lang="hu-HU" dirty="0" err="1"/>
              <a:t>Zonal</a:t>
            </a:r>
            <a:r>
              <a:rPr lang="hu-HU" dirty="0"/>
              <a:t> </a:t>
            </a:r>
            <a:r>
              <a:rPr lang="hu-HU" dirty="0" err="1"/>
              <a:t>Statistics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telepulespoligon.shp</a:t>
            </a:r>
            <a:r>
              <a:rPr lang="hu-HU" dirty="0"/>
              <a:t> fájlt</a:t>
            </a:r>
          </a:p>
          <a:p>
            <a:pPr lvl="1"/>
            <a:r>
              <a:rPr lang="hu-HU" dirty="0"/>
              <a:t>készítsük el minden településre az energiasűrűség statisztikáit</a:t>
            </a:r>
          </a:p>
          <a:p>
            <a:pPr lvl="1"/>
            <a:r>
              <a:rPr lang="hu-HU" dirty="0"/>
              <a:t>a számításból hagyjuk el</a:t>
            </a:r>
            <a:br>
              <a:rPr lang="hu-HU" dirty="0"/>
            </a:br>
            <a:r>
              <a:rPr lang="hu-HU" dirty="0"/>
              <a:t>az ismeretlen értékeket</a:t>
            </a:r>
          </a:p>
          <a:p>
            <a:pPr lvl="1"/>
            <a:r>
              <a:rPr lang="hu-HU" dirty="0"/>
              <a:t>fűzzük hozzá a település-</a:t>
            </a:r>
            <a:br>
              <a:rPr lang="hu-HU" dirty="0"/>
            </a:br>
            <a:r>
              <a:rPr lang="hu-HU" dirty="0"/>
              <a:t>poligonokhoz a statisztikát</a:t>
            </a:r>
          </a:p>
          <a:p>
            <a:pPr lvl="1"/>
            <a:r>
              <a:rPr lang="hu-HU" dirty="0"/>
              <a:t>színezzük az átlag szerint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0ECA23-F5F4-CB5D-21FB-46EF146B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383D717-066F-443E-39C3-9B5DE7912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264" y="1470049"/>
            <a:ext cx="5240787" cy="4615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66F4BC7-F98F-2016-D04B-9FA8D4913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95" y="3096491"/>
            <a:ext cx="2035828" cy="2989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876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B41729-2945-9505-6D71-A0B1EBDE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Aggregálás hálóba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A9817-907E-0942-7C42-6E248DFC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2979332" cy="4754563"/>
          </a:xfrm>
        </p:spPr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Sampling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Fishnet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egy 3 km × 3 km-es négyzetrácsot</a:t>
            </a:r>
          </a:p>
          <a:p>
            <a:pPr lvl="1"/>
            <a:r>
              <a:rPr lang="hu-HU" dirty="0"/>
              <a:t>színezzük a maximális szélenergia-sűrűség alapján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6BEF5E-E1C2-C785-B276-59ADB3F4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76D2021-D72B-B27E-3E47-887150F4A6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633" y="1496291"/>
            <a:ext cx="3056824" cy="4582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9EE2FA88-00E2-9E50-BC7D-758FA81C0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532" y="1496291"/>
            <a:ext cx="5011988" cy="4582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24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00FF-4E16-8156-0085-62B6CC9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C08DC-53C0-2D0B-E2CD-35E6BC3C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Könnyített térségek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3886C9-82B0-A2A5-9E51-37C1EAA4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588327" cy="47545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RENewLand</a:t>
            </a:r>
            <a:r>
              <a:rPr lang="hu-HU" dirty="0"/>
              <a:t>-projekt lépéseit ismételjük meg</a:t>
            </a:r>
          </a:p>
          <a:p>
            <a:pPr lvl="1"/>
            <a:r>
              <a:rPr lang="hu-HU" dirty="0"/>
              <a:t>nagyon lebutítva</a:t>
            </a:r>
          </a:p>
          <a:p>
            <a:pPr lvl="1"/>
            <a:r>
              <a:rPr lang="hu-HU" dirty="0"/>
              <a:t>EU-s megújulóenergia-irányelv</a:t>
            </a:r>
          </a:p>
          <a:p>
            <a:pPr lvl="1"/>
            <a:r>
              <a:rPr lang="hu-HU" dirty="0"/>
              <a:t>nap- és a </a:t>
            </a:r>
            <a:r>
              <a:rPr lang="hu-HU" dirty="0">
                <a:solidFill>
                  <a:srgbClr val="FF0000"/>
                </a:solidFill>
              </a:rPr>
              <a:t>szélenergia</a:t>
            </a:r>
            <a:r>
              <a:rPr lang="hu-HU" dirty="0"/>
              <a:t> hasznosításának felgyorsítása</a:t>
            </a:r>
          </a:p>
          <a:p>
            <a:pPr lvl="1"/>
            <a:r>
              <a:rPr lang="hu-HU" dirty="0"/>
              <a:t>telepítésre javasolt területek kijelölése</a:t>
            </a:r>
          </a:p>
          <a:p>
            <a:pPr lvl="1"/>
            <a:r>
              <a:rPr lang="hu-HU" dirty="0"/>
              <a:t>ahol egyszerűbb lesz a telepítés (</a:t>
            </a:r>
            <a:r>
              <a:rPr lang="hu-HU" dirty="0">
                <a:sym typeface="Wingdings" panose="05000000000000000000" pitchFamily="2" charset="2"/>
              </a:rPr>
              <a:t> "könnyített térségek")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50C8C-4C2C-D9BF-25FD-41FBE4C4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 descr="A képen kültéri, ég, fű, szélmalo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EED8E1D-5D97-063F-AD77-A09C7AEC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842" y="1422399"/>
            <a:ext cx="7533807" cy="4654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4C0C204-019B-0C28-2867-44D035AA019F}"/>
              </a:ext>
            </a:extLst>
          </p:cNvPr>
          <p:cNvSpPr/>
          <p:nvPr/>
        </p:nvSpPr>
        <p:spPr>
          <a:xfrm rot="1225821">
            <a:off x="4310542" y="4035791"/>
            <a:ext cx="357091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wwf.hu/</a:t>
            </a:r>
            <a:r>
              <a:rPr lang="hu-HU" sz="2800" b="1" cap="none" spc="0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renewland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119818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503492-2B2D-29E5-EA82-5A8D25D8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Kizárt területek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ADB327-C791-44A4-E376-AC78D8FB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56611" cy="4754563"/>
          </a:xfrm>
        </p:spPr>
        <p:txBody>
          <a:bodyPr/>
          <a:lstStyle/>
          <a:p>
            <a:r>
              <a:rPr lang="hu-HU" dirty="0"/>
              <a:t>bizonyos területekre lehetetlenség vagy nem javasolt szélturbinát telepíteni</a:t>
            </a:r>
          </a:p>
          <a:p>
            <a:pPr lvl="1"/>
            <a:r>
              <a:rPr lang="hu-HU" dirty="0"/>
              <a:t>sokféle szempont</a:t>
            </a:r>
          </a:p>
          <a:p>
            <a:pPr lvl="1"/>
            <a:r>
              <a:rPr lang="hu-HU" dirty="0"/>
              <a:t>ezekből mi most hármat fogunk vizsgálni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vedett_termeszeti_terulet.shp</a:t>
            </a:r>
            <a:r>
              <a:rPr lang="hu-HU" dirty="0"/>
              <a:t>-t, a </a:t>
            </a:r>
            <a:r>
              <a:rPr lang="hu-HU" dirty="0" err="1"/>
              <a:t>villanyvezetek.shp</a:t>
            </a:r>
            <a:r>
              <a:rPr lang="hu-HU" dirty="0"/>
              <a:t>-t és a </a:t>
            </a:r>
            <a:r>
              <a:rPr lang="hu-HU" dirty="0" err="1"/>
              <a:t>belterulet.shp</a:t>
            </a:r>
            <a:r>
              <a:rPr lang="hu-HU" dirty="0"/>
              <a:t>-t</a:t>
            </a:r>
          </a:p>
          <a:p>
            <a:pPr lvl="1"/>
            <a:r>
              <a:rPr lang="hu-HU" dirty="0"/>
              <a:t>színezzük a villanyvezetékeket a feszültség alapján</a:t>
            </a:r>
          </a:p>
          <a:p>
            <a:pPr lvl="1"/>
            <a:r>
              <a:rPr lang="hu-HU" dirty="0"/>
              <a:t>színezzük a védett természeti területeket a védelmi kategória alapján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A4FAC3-F289-BBD0-E92D-02363BE9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051F017-CAC3-FB4A-A4EC-07820247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11" y="1422399"/>
            <a:ext cx="5162539" cy="4709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64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4CC52F-1E49-C675-C5CF-11BB1490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Leválogatás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CD0875-CA68-8BC8-EE86-DF4D4488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03440" cy="4754563"/>
          </a:xfrm>
        </p:spPr>
        <p:txBody>
          <a:bodyPr/>
          <a:lstStyle/>
          <a:p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válogassuk le és mentsük új rétegbe a nagyfeszültségű (</a:t>
            </a:r>
            <a:r>
              <a:rPr lang="hu-HU" dirty="0" err="1"/>
              <a:t>feszultseg</a:t>
            </a:r>
            <a:r>
              <a:rPr lang="hu-HU" dirty="0"/>
              <a:t> &gt; 120) vezetékeket</a:t>
            </a:r>
          </a:p>
          <a:p>
            <a:pPr lvl="1"/>
            <a:r>
              <a:rPr lang="hu-HU" dirty="0"/>
              <a:t>válogassuk le és mentsük új rétegbe a tájvédelmi körzeteket (</a:t>
            </a:r>
            <a:r>
              <a:rPr lang="hu-HU" dirty="0" err="1"/>
              <a:t>kategoria</a:t>
            </a:r>
            <a:r>
              <a:rPr lang="hu-HU" dirty="0"/>
              <a:t> = "TK")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20193C-F2DD-8B87-BF8C-4070BF52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6DC6F9A-9392-1A7F-FC95-077A77A6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640" y="1422400"/>
            <a:ext cx="5087568" cy="4664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D1ED69E-CA45-2A55-D66A-60F6C38E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26" y="3933825"/>
            <a:ext cx="2604527" cy="2152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4BFD293-08F8-0494-700C-4A55AECD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948" y="3933825"/>
            <a:ext cx="2612592" cy="2152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776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9EF20B-0379-E2D5-6AAE-9A97B71A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Mezőértékfüggő védőtávolságok kijelölése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D5C90C-B978-2868-A9B5-8E942BB8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8964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adjunk egy új, szöveges oszlopot a nagyfeszültségű vezetékek attribútumtáblájához "</a:t>
            </a:r>
            <a:r>
              <a:rPr lang="hu-HU" dirty="0" err="1"/>
              <a:t>vedotav</a:t>
            </a:r>
            <a:r>
              <a:rPr lang="hu-HU" dirty="0"/>
              <a:t>" néven</a:t>
            </a:r>
          </a:p>
          <a:p>
            <a:pPr lvl="1"/>
            <a:r>
              <a:rPr lang="hu-HU" dirty="0"/>
              <a:t>a 220 és 400 kV-os vezetékekhez töltsük fel a mezőt rendre a "200 </a:t>
            </a:r>
            <a:r>
              <a:rPr lang="hu-HU" dirty="0" err="1"/>
              <a:t>Meters</a:t>
            </a:r>
            <a:r>
              <a:rPr lang="hu-HU" dirty="0"/>
              <a:t>" és "500 </a:t>
            </a:r>
            <a:r>
              <a:rPr lang="hu-HU" dirty="0" err="1"/>
              <a:t>Meters</a:t>
            </a:r>
            <a:r>
              <a:rPr lang="hu-HU" dirty="0"/>
              <a:t>" értékekkel</a:t>
            </a:r>
          </a:p>
          <a:p>
            <a:pPr lvl="1"/>
            <a:r>
              <a:rPr lang="hu-HU" dirty="0"/>
              <a:t>figyeljünk ezekre: behúzás, kettőspont, ==, !mezőnév!</a:t>
            </a:r>
          </a:p>
          <a:p>
            <a:pPr lvl="2"/>
            <a:endParaRPr lang="hu-HU" dirty="0"/>
          </a:p>
          <a:p>
            <a:pPr lvl="2"/>
            <a:r>
              <a:rPr lang="hu-HU" dirty="0" err="1"/>
              <a:t>def</a:t>
            </a:r>
            <a:r>
              <a:rPr lang="hu-HU" dirty="0"/>
              <a:t> </a:t>
            </a:r>
            <a:r>
              <a:rPr lang="hu-HU" dirty="0" err="1"/>
              <a:t>vedotavot_szamol</a:t>
            </a:r>
            <a:r>
              <a:rPr lang="hu-HU" dirty="0"/>
              <a:t>(</a:t>
            </a:r>
            <a:r>
              <a:rPr lang="hu-HU" dirty="0" err="1"/>
              <a:t>feszultsegertek</a:t>
            </a:r>
            <a:r>
              <a:rPr lang="hu-HU" dirty="0"/>
              <a:t>):</a:t>
            </a:r>
          </a:p>
          <a:p>
            <a:pPr lvl="2"/>
            <a:r>
              <a:rPr lang="hu-HU" dirty="0"/>
              <a:t> 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feszultsegertek</a:t>
            </a:r>
            <a:r>
              <a:rPr lang="hu-HU" dirty="0"/>
              <a:t> == 220:</a:t>
            </a:r>
          </a:p>
          <a:p>
            <a:pPr lvl="2"/>
            <a:r>
              <a:rPr lang="hu-HU" dirty="0"/>
              <a:t>    </a:t>
            </a:r>
            <a:r>
              <a:rPr lang="hu-HU" dirty="0" err="1"/>
              <a:t>return</a:t>
            </a:r>
            <a:r>
              <a:rPr lang="hu-HU" dirty="0"/>
              <a:t> "200 </a:t>
            </a:r>
            <a:r>
              <a:rPr lang="hu-HU" dirty="0" err="1"/>
              <a:t>Meters</a:t>
            </a:r>
            <a:r>
              <a:rPr lang="hu-HU" dirty="0"/>
              <a:t>"</a:t>
            </a:r>
          </a:p>
          <a:p>
            <a:pPr lvl="2"/>
            <a:r>
              <a:rPr lang="hu-HU" dirty="0"/>
              <a:t>  </a:t>
            </a:r>
            <a:r>
              <a:rPr lang="hu-HU" dirty="0" err="1"/>
              <a:t>else</a:t>
            </a:r>
            <a:r>
              <a:rPr lang="hu-HU" dirty="0"/>
              <a:t>:</a:t>
            </a:r>
          </a:p>
          <a:p>
            <a:pPr lvl="2"/>
            <a:r>
              <a:rPr lang="hu-HU" dirty="0"/>
              <a:t>    </a:t>
            </a:r>
            <a:r>
              <a:rPr lang="hu-HU" dirty="0" err="1"/>
              <a:t>return</a:t>
            </a:r>
            <a:r>
              <a:rPr lang="hu-HU" dirty="0"/>
              <a:t> "500 </a:t>
            </a:r>
            <a:r>
              <a:rPr lang="hu-HU" dirty="0" err="1"/>
              <a:t>Meters</a:t>
            </a:r>
            <a:r>
              <a:rPr lang="hu-HU" dirty="0"/>
              <a:t>"</a:t>
            </a:r>
          </a:p>
          <a:p>
            <a:pPr lvl="2"/>
            <a:endParaRPr lang="hu-HU" dirty="0"/>
          </a:p>
          <a:p>
            <a:pPr lvl="2"/>
            <a:r>
              <a:rPr lang="hu-HU" dirty="0" err="1"/>
              <a:t>vedotavot_szamol</a:t>
            </a:r>
            <a:r>
              <a:rPr lang="hu-HU" dirty="0"/>
              <a:t>( !</a:t>
            </a:r>
            <a:r>
              <a:rPr lang="hu-HU" dirty="0" err="1"/>
              <a:t>feszultseg</a:t>
            </a:r>
            <a:r>
              <a:rPr lang="hu-HU" dirty="0"/>
              <a:t>! 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21190E-58E3-7739-5510-84E70ECD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EE55096-6ED6-79D3-BE5F-3CF222D6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844" y="1422399"/>
            <a:ext cx="3816497" cy="4683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961F57-ABD7-80BA-F4DB-2753C56F2F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916" y="4320540"/>
            <a:ext cx="2536991" cy="1784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7E347EDA-F8BD-9F66-79AF-A346079BD623}"/>
              </a:ext>
            </a:extLst>
          </p:cNvPr>
          <p:cNvSpPr/>
          <p:nvPr/>
        </p:nvSpPr>
        <p:spPr>
          <a:xfrm>
            <a:off x="9099319" y="1794510"/>
            <a:ext cx="623455" cy="263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A9992B1-17DE-7F1D-024F-9717687510C1}"/>
              </a:ext>
            </a:extLst>
          </p:cNvPr>
          <p:cNvSpPr/>
          <p:nvPr/>
        </p:nvSpPr>
        <p:spPr>
          <a:xfrm>
            <a:off x="8261788" y="3631997"/>
            <a:ext cx="860391" cy="174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A4A7DA2-6D5A-721C-F03B-A93D19E67CBE}"/>
              </a:ext>
            </a:extLst>
          </p:cNvPr>
          <p:cNvSpPr/>
          <p:nvPr/>
        </p:nvSpPr>
        <p:spPr>
          <a:xfrm>
            <a:off x="8317183" y="3980078"/>
            <a:ext cx="3478577" cy="706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4B34EC2-E835-4D95-F397-007CC3320BE5}"/>
              </a:ext>
            </a:extLst>
          </p:cNvPr>
          <p:cNvSpPr/>
          <p:nvPr/>
        </p:nvSpPr>
        <p:spPr>
          <a:xfrm>
            <a:off x="8317183" y="5046192"/>
            <a:ext cx="3478577" cy="325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3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561AA7-12A8-71AC-FDD1-857328C7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Pufferképzés mezőérték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B5EBFE-E01C-F0C3-FC53-2EFA2DB37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775433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Proximity</a:t>
            </a:r>
            <a:r>
              <a:rPr lang="hu-HU" dirty="0"/>
              <a:t> &gt; </a:t>
            </a:r>
            <a:r>
              <a:rPr lang="hu-HU" dirty="0" err="1"/>
              <a:t>Buffer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a nagyfeszültségű villanyvezetékek köré akkora puffert, amekkorát a "</a:t>
            </a:r>
            <a:r>
              <a:rPr lang="hu-HU" dirty="0" err="1"/>
              <a:t>vedotav</a:t>
            </a:r>
            <a:r>
              <a:rPr lang="hu-HU" dirty="0"/>
              <a:t>" mezű előír</a:t>
            </a:r>
          </a:p>
          <a:p>
            <a:pPr lvl="1"/>
            <a:r>
              <a:rPr lang="hu-HU" dirty="0"/>
              <a:t>vonjuk össze a puffereket egy multipoligonba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931629-0E27-42BC-A9D2-C08DFB5A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9D13126-89C5-3EF3-F46F-38677B69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33" y="1474471"/>
            <a:ext cx="7412632" cy="4581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0DBD1AB7-6BF8-B7D5-3C17-8E0B843BCB92}"/>
              </a:ext>
            </a:extLst>
          </p:cNvPr>
          <p:cNvSpPr/>
          <p:nvPr/>
        </p:nvSpPr>
        <p:spPr>
          <a:xfrm>
            <a:off x="8798998" y="4260646"/>
            <a:ext cx="2733872" cy="311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2A3C18-FC22-6B76-6A82-9726189920C0}"/>
              </a:ext>
            </a:extLst>
          </p:cNvPr>
          <p:cNvSpPr/>
          <p:nvPr/>
        </p:nvSpPr>
        <p:spPr>
          <a:xfrm>
            <a:off x="8798998" y="3106882"/>
            <a:ext cx="2733872" cy="353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49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E5F4CE-603A-F188-841A-F271B91A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Növekvő puffergyűrűk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1CB69D-8B39-8BAC-411E-DC032B01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385685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Proximity</a:t>
            </a:r>
            <a:r>
              <a:rPr lang="hu-HU" dirty="0"/>
              <a:t> &gt; </a:t>
            </a:r>
            <a:r>
              <a:rPr lang="hu-HU" dirty="0" err="1"/>
              <a:t>Multiple</a:t>
            </a:r>
            <a:r>
              <a:rPr lang="hu-HU" dirty="0"/>
              <a:t> Ring </a:t>
            </a:r>
            <a:r>
              <a:rPr lang="hu-HU" dirty="0" err="1"/>
              <a:t>Buffer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a tájvédelmi körzetek körül 1, 2 és 5 km-es puffereket</a:t>
            </a:r>
          </a:p>
          <a:p>
            <a:pPr lvl="1"/>
            <a:r>
              <a:rPr lang="hu-HU" dirty="0"/>
              <a:t>legyen a puffer méretét tartalmazó új mező neve "</a:t>
            </a:r>
            <a:r>
              <a:rPr lang="hu-HU" dirty="0" err="1"/>
              <a:t>tavolsag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minden tájvédelmi körzethez három pufferpoligon </a:t>
            </a:r>
            <a:r>
              <a:rPr lang="hu-HU" dirty="0" err="1"/>
              <a:t>képződjön</a:t>
            </a:r>
            <a:r>
              <a:rPr lang="hu-HU" dirty="0"/>
              <a:t>, melyek magukban foglalják a tájvédelmi körzetet is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BEBEDA-04B1-A42A-7919-16AE7AA3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7253425-13F0-7CFA-4A6B-AD8CBBD95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885" y="1504950"/>
            <a:ext cx="6783676" cy="453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547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E5F4CE-603A-F188-841A-F271B91A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Növekvő puffergyűrűk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1CB69D-8B39-8BAC-411E-DC032B01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385685" cy="4754563"/>
          </a:xfrm>
        </p:spPr>
        <p:txBody>
          <a:bodyPr/>
          <a:lstStyle/>
          <a:p>
            <a:r>
              <a:rPr lang="hu-HU" dirty="0" err="1"/>
              <a:t>Analysis</a:t>
            </a:r>
            <a:r>
              <a:rPr lang="hu-HU" dirty="0"/>
              <a:t> &gt; </a:t>
            </a:r>
            <a:r>
              <a:rPr lang="hu-HU" dirty="0" err="1"/>
              <a:t>Proximity</a:t>
            </a:r>
            <a:r>
              <a:rPr lang="hu-HU" dirty="0"/>
              <a:t> &gt; </a:t>
            </a:r>
            <a:r>
              <a:rPr lang="hu-HU" dirty="0" err="1"/>
              <a:t>Multiple</a:t>
            </a:r>
            <a:r>
              <a:rPr lang="hu-HU" dirty="0"/>
              <a:t> Ring </a:t>
            </a:r>
            <a:r>
              <a:rPr lang="hu-HU" dirty="0" err="1"/>
              <a:t>Buffer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képezzünk a tájvédelmi körzetek körül 1, 2 és 5 km-es puffereket</a:t>
            </a:r>
          </a:p>
          <a:p>
            <a:pPr lvl="1"/>
            <a:r>
              <a:rPr lang="hu-HU" dirty="0"/>
              <a:t>legyen a puffer méretét tartalmazó új mező neve "</a:t>
            </a:r>
            <a:r>
              <a:rPr lang="hu-HU" dirty="0" err="1"/>
              <a:t>tavolsag</a:t>
            </a:r>
            <a:r>
              <a:rPr lang="hu-HU" dirty="0"/>
              <a:t>"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minden tájvédelmi körzethez három pufferpoligon </a:t>
            </a:r>
            <a:r>
              <a:rPr lang="hu-HU" dirty="0" err="1">
                <a:solidFill>
                  <a:srgbClr val="FF0000"/>
                </a:solidFill>
              </a:rPr>
              <a:t>képződjön</a:t>
            </a:r>
            <a:r>
              <a:rPr lang="hu-HU" dirty="0">
                <a:solidFill>
                  <a:srgbClr val="FF0000"/>
                </a:solidFill>
              </a:rPr>
              <a:t>, melyek magukban foglalják a tájvédelmi körzetet is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BEBEDA-04B1-A42A-7919-16AE7AA3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14:48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7253425-13F0-7CFA-4A6B-AD8CBBD95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885" y="1504950"/>
            <a:ext cx="6783676" cy="453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AF9B5D8-7EB7-63FF-2DFE-39154EA19E8A}"/>
              </a:ext>
            </a:extLst>
          </p:cNvPr>
          <p:cNvSpPr/>
          <p:nvPr/>
        </p:nvSpPr>
        <p:spPr>
          <a:xfrm>
            <a:off x="9725025" y="3914774"/>
            <a:ext cx="2114549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67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941</Words>
  <Application>Microsoft Office PowerPoint</Application>
  <PresentationFormat>Szélesvásznú</PresentationFormat>
  <Paragraphs>175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Wingdings</vt:lpstr>
      <vt:lpstr>Office-téma</vt:lpstr>
      <vt:lpstr>Területalkalmassági elemzések 2</vt:lpstr>
      <vt:lpstr>Könnyített térségek</vt:lpstr>
      <vt:lpstr>Könnyített térségek</vt:lpstr>
      <vt:lpstr>Kizárt területek</vt:lpstr>
      <vt:lpstr>Leválogatás</vt:lpstr>
      <vt:lpstr>Mezőértékfüggő védőtávolságok kijelölése</vt:lpstr>
      <vt:lpstr>Pufferképzés mezőérték alapján</vt:lpstr>
      <vt:lpstr>Növekvő puffergyűrűk</vt:lpstr>
      <vt:lpstr>Növekvő puffergyűrűk</vt:lpstr>
      <vt:lpstr>Növekvő puffergyűrűk</vt:lpstr>
      <vt:lpstr>Poligonok összevonása</vt:lpstr>
      <vt:lpstr>Mintaraszter létrehozása</vt:lpstr>
      <vt:lpstr>Távolságszámítás</vt:lpstr>
      <vt:lpstr>Távolságszámítás</vt:lpstr>
      <vt:lpstr>Kategorizálás</vt:lpstr>
      <vt:lpstr>Szélenergia-sűrűség</vt:lpstr>
      <vt:lpstr>Átvetítés és újramintavételezés</vt:lpstr>
      <vt:lpstr>Potenciálszámítás</vt:lpstr>
      <vt:lpstr>Potenciálszámítás</vt:lpstr>
      <vt:lpstr>Kizárt területek raszterizálása</vt:lpstr>
      <vt:lpstr>Kizárt területek lemaszkolása</vt:lpstr>
      <vt:lpstr>Településenkénti statisztika</vt:lpstr>
      <vt:lpstr>Aggregálás hálóba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235</cp:revision>
  <dcterms:created xsi:type="dcterms:W3CDTF">2021-09-14T06:27:21Z</dcterms:created>
  <dcterms:modified xsi:type="dcterms:W3CDTF">2026-03-24T13:56:44Z</dcterms:modified>
</cp:coreProperties>
</file>